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3" d="100"/>
          <a:sy n="43"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A93292-B3E9-467A-BB9F-4A13A2E2335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5C2B26-9EC7-4B6A-8C52-20D18FA7A32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5E3720-3967-46C4-8EB8-20886C30322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933AD66-FB26-482B-B536-7979A766676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662CC5E-0E8D-47C1-AEC8-9B7DEE750C9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0B40408-1E8B-4F80-B2ED-74E695E4660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F0B03D-2D64-4074-8C3F-FFA0084C5A1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2664FA-089C-4648-900B-C094468BC48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E40985-8861-4CB9-BA99-6DD2E29C39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0C96E26-959D-44EC-9576-C7292561F6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827A7C5-02F7-464E-B30C-FC035DC5E1A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42C381-D3FD-4BBB-A880-38CE072CFD1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3BAA9A-80F4-48ED-9CBB-73A50370F78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D59E2E-4362-42CC-BA64-19B559B78A6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7B5032E-F587-486F-AE6C-5CCCE4BD5F8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2.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1.xml"/><Relationship Id="rId7" Type="http://schemas.openxmlformats.org/officeDocument/2006/relationships/slide" Target="slide5.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slide" Target="slide6.xml"/><Relationship Id="rId5" Type="http://schemas.openxmlformats.org/officeDocument/2006/relationships/slide" Target="slide3.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3.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3.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14.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xml"/><Relationship Id="rId2" Type="http://schemas.openxmlformats.org/officeDocument/2006/relationships/slide" Target="slide1.xml"/><Relationship Id="rId1" Type="http://schemas.openxmlformats.org/officeDocument/2006/relationships/slideLayout" Target="../slideLayouts/slideLayout4.xml"/><Relationship Id="rId6" Type="http://schemas.openxmlformats.org/officeDocument/2006/relationships/slide" Target="slide5.xml"/><Relationship Id="rId5" Type="http://schemas.openxmlformats.org/officeDocument/2006/relationships/slide" Target="slide6.xml"/><Relationship Id="rId4" Type="http://schemas.openxmlformats.org/officeDocument/2006/relationships/slide" Target="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p:txBody>
          <a:bodyPr/>
          <a:lstStyle/>
          <a:p>
            <a:pPr algn="l"/>
            <a:r>
              <a:rPr lang="en-US" sz="2800"/>
              <a:t>1. The Question</a:t>
            </a:r>
          </a:p>
        </p:txBody>
      </p:sp>
      <p:sp>
        <p:nvSpPr>
          <p:cNvPr id="2058" name="Rectangle 10"/>
          <p:cNvSpPr>
            <a:spLocks noGrp="1" noChangeArrowheads="1"/>
          </p:cNvSpPr>
          <p:nvPr>
            <p:ph type="body" sz="half" idx="1"/>
          </p:nvPr>
        </p:nvSpPr>
        <p:spPr/>
        <p:txBody>
          <a:bodyPr/>
          <a:lstStyle/>
          <a:p>
            <a:pPr>
              <a:lnSpc>
                <a:spcPct val="90000"/>
              </a:lnSpc>
              <a:buFontTx/>
              <a:buNone/>
            </a:pPr>
            <a:r>
              <a:rPr lang="en-US" sz="1800"/>
              <a:t> What important question requiring analysis, interpretation, inference and/or synthesis will you type here?  What choices or additional information can you add here as an introduction to the task to be outlined on the next page?</a:t>
            </a:r>
          </a:p>
          <a:p>
            <a:pPr>
              <a:lnSpc>
                <a:spcPct val="90000"/>
              </a:lnSpc>
              <a:buFontTx/>
              <a:buNone/>
            </a:pPr>
            <a:endParaRPr lang="en-US" sz="1800"/>
          </a:p>
          <a:p>
            <a:pPr>
              <a:lnSpc>
                <a:spcPct val="90000"/>
              </a:lnSpc>
              <a:buFontTx/>
              <a:buNone/>
            </a:pPr>
            <a:endParaRPr lang="en-US" sz="1800"/>
          </a:p>
          <a:p>
            <a:pPr>
              <a:lnSpc>
                <a:spcPct val="90000"/>
              </a:lnSpc>
              <a:buFontTx/>
              <a:buNone/>
            </a:pPr>
            <a:r>
              <a:rPr lang="en-US" sz="1800"/>
              <a:t>     What picture will you insert to the right (respecting copyright laws)?  Please list the source.</a:t>
            </a:r>
          </a:p>
          <a:p>
            <a:pPr>
              <a:lnSpc>
                <a:spcPct val="90000"/>
              </a:lnSpc>
              <a:buFontTx/>
              <a:buNone/>
            </a:pPr>
            <a:endParaRPr lang="en-US" sz="2000"/>
          </a:p>
        </p:txBody>
      </p:sp>
      <p:sp>
        <p:nvSpPr>
          <p:cNvPr id="2059" name="Rectangle 11"/>
          <p:cNvSpPr>
            <a:spLocks noGrp="1" noChangeArrowheads="1"/>
          </p:cNvSpPr>
          <p:nvPr>
            <p:ph sz="half" idx="2"/>
          </p:nvPr>
        </p:nvSpPr>
        <p:spPr/>
        <p:txBody>
          <a:bodyPr/>
          <a:lstStyle/>
          <a:p>
            <a:pPr>
              <a:lnSpc>
                <a:spcPct val="90000"/>
              </a:lnSpc>
            </a:pPr>
            <a:endParaRPr lang="en-US" sz="2000"/>
          </a:p>
        </p:txBody>
      </p:sp>
      <p:sp>
        <p:nvSpPr>
          <p:cNvPr id="2060" name="Rectangle 12"/>
          <p:cNvSpPr>
            <a:spLocks noChangeArrowheads="1"/>
          </p:cNvSpPr>
          <p:nvPr/>
        </p:nvSpPr>
        <p:spPr bwMode="auto">
          <a:xfrm>
            <a:off x="5627688" y="271463"/>
            <a:ext cx="468312" cy="490537"/>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FFFFFF"/>
                  </a:outerShdw>
                </a:effectLst>
                <a:hlinkClick r:id="rId2" action="ppaction://hlinksldjump"/>
              </a:rPr>
              <a:t>1</a:t>
            </a:r>
            <a:endParaRPr lang="en-US" sz="2000" b="1">
              <a:effectLst>
                <a:outerShdw blurRad="38100" dist="38100" dir="2700000" algn="tl">
                  <a:srgbClr val="FFFFFF"/>
                </a:outerShdw>
              </a:effectLst>
            </a:endParaRPr>
          </a:p>
        </p:txBody>
      </p:sp>
      <p:sp>
        <p:nvSpPr>
          <p:cNvPr id="2061" name="Rectangle 13"/>
          <p:cNvSpPr>
            <a:spLocks noChangeArrowheads="1"/>
          </p:cNvSpPr>
          <p:nvPr/>
        </p:nvSpPr>
        <p:spPr bwMode="auto">
          <a:xfrm>
            <a:off x="60848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2062" name="Rectangle 14"/>
          <p:cNvSpPr>
            <a:spLocks noChangeArrowheads="1"/>
          </p:cNvSpPr>
          <p:nvPr/>
        </p:nvSpPr>
        <p:spPr bwMode="auto">
          <a:xfrm>
            <a:off x="65420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2063" name="Rectangle 15"/>
          <p:cNvSpPr>
            <a:spLocks noChangeArrowheads="1"/>
          </p:cNvSpPr>
          <p:nvPr/>
        </p:nvSpPr>
        <p:spPr bwMode="auto">
          <a:xfrm>
            <a:off x="7913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74564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69992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8382000" y="33338"/>
            <a:ext cx="762000"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2081" name="Rectangle 33"/>
          <p:cNvSpPr>
            <a:spLocks noChangeArrowheads="1"/>
          </p:cNvSpPr>
          <p:nvPr/>
        </p:nvSpPr>
        <p:spPr bwMode="auto">
          <a:xfrm>
            <a:off x="1905000" y="6553200"/>
            <a:ext cx="5332413" cy="304800"/>
          </a:xfrm>
          <a:prstGeom prst="rect">
            <a:avLst/>
          </a:prstGeom>
          <a:noFill/>
          <a:ln w="9525">
            <a:noFill/>
            <a:miter lim="800000"/>
            <a:headEnd/>
            <a:tailEnd/>
          </a:ln>
          <a:effectLst/>
        </p:spPr>
        <p:txBody>
          <a:bodyPr wrap="none">
            <a:spAutoFit/>
          </a:bodyPr>
          <a:lstStyle/>
          <a:p>
            <a:r>
              <a:rPr lang="en-US" sz="1400"/>
              <a:t>These materials are © 2005 NAME, SCHOOL, all rights reserved.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a:r>
              <a:rPr lang="en-US" sz="2800"/>
              <a:t>2. Information Sources</a:t>
            </a:r>
          </a:p>
        </p:txBody>
      </p:sp>
      <p:sp>
        <p:nvSpPr>
          <p:cNvPr id="6148" name="Rectangle 4"/>
          <p:cNvSpPr>
            <a:spLocks noGrp="1" noChangeArrowheads="1"/>
          </p:cNvSpPr>
          <p:nvPr>
            <p:ph type="body" sz="half" idx="1"/>
          </p:nvPr>
        </p:nvSpPr>
        <p:spPr/>
        <p:txBody>
          <a:bodyPr/>
          <a:lstStyle/>
          <a:p>
            <a:pPr>
              <a:lnSpc>
                <a:spcPct val="80000"/>
              </a:lnSpc>
              <a:buFontTx/>
              <a:buNone/>
            </a:pPr>
            <a:r>
              <a:rPr lang="en-US" sz="1800"/>
              <a:t>What information site(s) did you find that match your students’ reading and development level?  Here is where you introduce the source and explain how the information will cast light on the essential question.</a:t>
            </a:r>
          </a:p>
          <a:p>
            <a:pPr>
              <a:lnSpc>
                <a:spcPct val="80000"/>
              </a:lnSpc>
              <a:buFontTx/>
              <a:buNone/>
            </a:pPr>
            <a:endParaRPr lang="en-US" sz="1800"/>
          </a:p>
          <a:p>
            <a:pPr>
              <a:lnSpc>
                <a:spcPct val="80000"/>
              </a:lnSpc>
              <a:buFontTx/>
              <a:buNone/>
            </a:pPr>
            <a:r>
              <a:rPr lang="en-US" sz="1800"/>
              <a:t>	What choices or additional information can you add here as an introduction to the task to be outlined on the next page?</a:t>
            </a:r>
          </a:p>
          <a:p>
            <a:pPr>
              <a:lnSpc>
                <a:spcPct val="80000"/>
              </a:lnSpc>
              <a:buFontTx/>
              <a:buNone/>
            </a:pPr>
            <a:endParaRPr lang="en-US" sz="1800"/>
          </a:p>
          <a:p>
            <a:pPr>
              <a:lnSpc>
                <a:spcPct val="80000"/>
              </a:lnSpc>
              <a:buFontTx/>
              <a:buNone/>
            </a:pPr>
            <a:r>
              <a:rPr lang="en-US" sz="1800"/>
              <a:t>	What picture will you insert to the right?  Remember to cite the source.</a:t>
            </a:r>
          </a:p>
          <a:p>
            <a:pPr>
              <a:lnSpc>
                <a:spcPct val="80000"/>
              </a:lnSpc>
              <a:buFontTx/>
              <a:buNone/>
            </a:pPr>
            <a:endParaRPr lang="en-US" sz="1800"/>
          </a:p>
          <a:p>
            <a:pPr>
              <a:lnSpc>
                <a:spcPct val="80000"/>
              </a:lnSpc>
              <a:buFontTx/>
              <a:buNone/>
            </a:pPr>
            <a:endParaRPr lang="en-US" sz="1800"/>
          </a:p>
          <a:p>
            <a:pPr>
              <a:lnSpc>
                <a:spcPct val="80000"/>
              </a:lnSpc>
              <a:buFontTx/>
              <a:buNone/>
            </a:pPr>
            <a:endParaRPr lang="en-US" sz="1800"/>
          </a:p>
        </p:txBody>
      </p:sp>
      <p:sp>
        <p:nvSpPr>
          <p:cNvPr id="6149" name="Rectangle 5"/>
          <p:cNvSpPr>
            <a:spLocks noGrp="1" noChangeArrowheads="1"/>
          </p:cNvSpPr>
          <p:nvPr>
            <p:ph sz="half" idx="2"/>
          </p:nvPr>
        </p:nvSpPr>
        <p:spPr/>
        <p:txBody>
          <a:bodyPr/>
          <a:lstStyle/>
          <a:p>
            <a:pPr>
              <a:lnSpc>
                <a:spcPct val="80000"/>
              </a:lnSpc>
            </a:pPr>
            <a:endParaRPr lang="en-US" sz="1800"/>
          </a:p>
        </p:txBody>
      </p:sp>
      <p:sp>
        <p:nvSpPr>
          <p:cNvPr id="6157" name="Rectangle 13"/>
          <p:cNvSpPr>
            <a:spLocks noChangeArrowheads="1"/>
          </p:cNvSpPr>
          <p:nvPr/>
        </p:nvSpPr>
        <p:spPr bwMode="auto">
          <a:xfrm>
            <a:off x="5627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6084888" y="271463"/>
            <a:ext cx="468312" cy="490537"/>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FFFFFF"/>
                  </a:outerShdw>
                </a:effectLst>
                <a:hlinkClick r:id="rId3"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65420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6160" name="Rectangle 16"/>
          <p:cNvSpPr>
            <a:spLocks noChangeArrowheads="1"/>
          </p:cNvSpPr>
          <p:nvPr/>
        </p:nvSpPr>
        <p:spPr bwMode="auto">
          <a:xfrm>
            <a:off x="7913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6161" name="Rectangle 17"/>
          <p:cNvSpPr>
            <a:spLocks noChangeArrowheads="1"/>
          </p:cNvSpPr>
          <p:nvPr/>
        </p:nvSpPr>
        <p:spPr bwMode="auto">
          <a:xfrm>
            <a:off x="74564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69992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8382000" y="33338"/>
            <a:ext cx="762000"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6165" name="Rectangle 21"/>
          <p:cNvSpPr>
            <a:spLocks noChangeArrowheads="1"/>
          </p:cNvSpPr>
          <p:nvPr/>
        </p:nvSpPr>
        <p:spPr bwMode="auto">
          <a:xfrm>
            <a:off x="1905000" y="6553200"/>
            <a:ext cx="5332413" cy="304800"/>
          </a:xfrm>
          <a:prstGeom prst="rect">
            <a:avLst/>
          </a:prstGeom>
          <a:noFill/>
          <a:ln w="9525">
            <a:noFill/>
            <a:miter lim="800000"/>
            <a:headEnd/>
            <a:tailEnd/>
          </a:ln>
          <a:effectLst/>
        </p:spPr>
        <p:txBody>
          <a:bodyPr wrap="none">
            <a:spAutoFit/>
          </a:bodyPr>
          <a:lstStyle/>
          <a:p>
            <a:r>
              <a:rPr lang="en-US" sz="1400"/>
              <a:t>These materials are © 2005 NAME, SCHOOL, all rights reserved.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a:r>
              <a:rPr lang="en-US" sz="2800"/>
              <a:t>3. The Student</a:t>
            </a:r>
            <a:r>
              <a:rPr lang="en-US" sz="3600"/>
              <a:t> </a:t>
            </a:r>
            <a:r>
              <a:rPr lang="en-US" sz="2800"/>
              <a:t>Activity</a:t>
            </a:r>
          </a:p>
        </p:txBody>
      </p:sp>
      <p:sp>
        <p:nvSpPr>
          <p:cNvPr id="8196" name="Rectangle 4"/>
          <p:cNvSpPr>
            <a:spLocks noGrp="1" noChangeArrowheads="1"/>
          </p:cNvSpPr>
          <p:nvPr>
            <p:ph type="body" sz="half" idx="1"/>
          </p:nvPr>
        </p:nvSpPr>
        <p:spPr/>
        <p:txBody>
          <a:bodyPr/>
          <a:lstStyle/>
          <a:p>
            <a:pPr>
              <a:lnSpc>
                <a:spcPct val="80000"/>
              </a:lnSpc>
              <a:buFontTx/>
              <a:buNone/>
            </a:pPr>
            <a:r>
              <a:rPr lang="en-US" sz="1600"/>
              <a:t>	In this section you will outline in very clear terms just what it is you expect the students to do with the information once they see it on the Web pages you are directing them to visit.</a:t>
            </a:r>
          </a:p>
          <a:p>
            <a:pPr>
              <a:lnSpc>
                <a:spcPct val="80000"/>
              </a:lnSpc>
              <a:buFontTx/>
              <a:buNone/>
            </a:pPr>
            <a:endParaRPr lang="en-US" sz="1600"/>
          </a:p>
          <a:p>
            <a:pPr>
              <a:lnSpc>
                <a:spcPct val="80000"/>
              </a:lnSpc>
              <a:buFontTx/>
              <a:buNone/>
            </a:pPr>
            <a:r>
              <a:rPr lang="en-US" sz="1600"/>
              <a:t>	You are providing links to good information.</a:t>
            </a:r>
          </a:p>
          <a:p>
            <a:pPr>
              <a:lnSpc>
                <a:spcPct val="80000"/>
              </a:lnSpc>
              <a:buFontTx/>
              <a:buNone/>
            </a:pPr>
            <a:endParaRPr lang="en-US" sz="1600"/>
          </a:p>
          <a:p>
            <a:pPr>
              <a:lnSpc>
                <a:spcPct val="80000"/>
              </a:lnSpc>
              <a:buFontTx/>
              <a:buNone/>
            </a:pPr>
            <a:r>
              <a:rPr lang="en-US" sz="1600"/>
              <a:t>	You are outlining clear tasks, step by step, to help them build an answer to the essential question.  You may want to use a graphic organizer like the one to the right, or create another format to structure student efforts.</a:t>
            </a:r>
          </a:p>
          <a:p>
            <a:pPr>
              <a:lnSpc>
                <a:spcPct val="80000"/>
              </a:lnSpc>
              <a:buFontTx/>
              <a:buNone/>
            </a:pPr>
            <a:endParaRPr lang="en-US" sz="1600"/>
          </a:p>
          <a:p>
            <a:pPr>
              <a:lnSpc>
                <a:spcPct val="80000"/>
              </a:lnSpc>
              <a:buFontTx/>
              <a:buNone/>
            </a:pPr>
            <a:r>
              <a:rPr lang="en-US" sz="1600"/>
              <a:t>	You may want to create a link to a Word or Excel file that will allow students to interact with the data they have collected.</a:t>
            </a:r>
          </a:p>
          <a:p>
            <a:pPr>
              <a:lnSpc>
                <a:spcPct val="80000"/>
              </a:lnSpc>
              <a:buFontTx/>
              <a:buNone/>
            </a:pPr>
            <a:endParaRPr lang="en-US" sz="1600"/>
          </a:p>
        </p:txBody>
      </p:sp>
      <p:graphicFrame>
        <p:nvGraphicFramePr>
          <p:cNvPr id="8199" name="Diagram 7"/>
          <p:cNvGraphicFramePr>
            <a:graphicFrameLocks/>
          </p:cNvGraphicFramePr>
          <p:nvPr>
            <p:ph sz="half" idx="2"/>
          </p:nvPr>
        </p:nvGraphicFramePr>
        <p:xfrm>
          <a:off x="4648200" y="1614488"/>
          <a:ext cx="4038600" cy="4495800"/>
        </p:xfrm>
        <a:graphic>
          <a:graphicData uri="http://schemas.openxmlformats.org/drawingml/2006/compatibility">
            <com:legacyDrawing xmlns:com="http://schemas.openxmlformats.org/drawingml/2006/compatibility" spid="_x0000_s8199"/>
          </a:graphicData>
        </a:graphic>
      </p:graphicFrame>
      <p:sp>
        <p:nvSpPr>
          <p:cNvPr id="8220" name="Rectangle 28"/>
          <p:cNvSpPr>
            <a:spLocks noChangeArrowheads="1"/>
          </p:cNvSpPr>
          <p:nvPr/>
        </p:nvSpPr>
        <p:spPr bwMode="auto">
          <a:xfrm>
            <a:off x="5627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3"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60848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6542088" y="271463"/>
            <a:ext cx="468312" cy="490537"/>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FFFFFF"/>
                  </a:outerShdw>
                </a:effectLst>
                <a:hlinkClick r:id="rId5" action="ppaction://hlinksldjump"/>
              </a:rPr>
              <a:t>3</a:t>
            </a:r>
            <a:endParaRPr lang="en-US" sz="2000" b="1">
              <a:effectLst>
                <a:outerShdw blurRad="38100" dist="38100" dir="2700000" algn="tl">
                  <a:srgbClr val="FFFFFF"/>
                </a:outerShdw>
              </a:effectLst>
            </a:endParaRPr>
          </a:p>
        </p:txBody>
      </p:sp>
      <p:sp>
        <p:nvSpPr>
          <p:cNvPr id="8223" name="Rectangle 31"/>
          <p:cNvSpPr>
            <a:spLocks noChangeArrowheads="1"/>
          </p:cNvSpPr>
          <p:nvPr/>
        </p:nvSpPr>
        <p:spPr bwMode="auto">
          <a:xfrm>
            <a:off x="7913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6" action="ppaction://hlinksldjump"/>
              </a:rPr>
              <a:t>6</a:t>
            </a:r>
            <a:endParaRPr lang="en-US" sz="2000" b="1">
              <a:effectLst>
                <a:outerShdw blurRad="38100" dist="38100" dir="2700000" algn="tl">
                  <a:srgbClr val="C0C0C0"/>
                </a:outerShdw>
              </a:effectLst>
            </a:endParaRPr>
          </a:p>
        </p:txBody>
      </p:sp>
      <p:sp>
        <p:nvSpPr>
          <p:cNvPr id="8224" name="Rectangle 32"/>
          <p:cNvSpPr>
            <a:spLocks noChangeArrowheads="1"/>
          </p:cNvSpPr>
          <p:nvPr/>
        </p:nvSpPr>
        <p:spPr bwMode="auto">
          <a:xfrm>
            <a:off x="74564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7"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69992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8"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8382000" y="33338"/>
            <a:ext cx="762000"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8228" name="Rectangle 36"/>
          <p:cNvSpPr>
            <a:spLocks noChangeArrowheads="1"/>
          </p:cNvSpPr>
          <p:nvPr/>
        </p:nvSpPr>
        <p:spPr bwMode="auto">
          <a:xfrm>
            <a:off x="1905000" y="6553200"/>
            <a:ext cx="5332413" cy="304800"/>
          </a:xfrm>
          <a:prstGeom prst="rect">
            <a:avLst/>
          </a:prstGeom>
          <a:noFill/>
          <a:ln w="9525">
            <a:noFill/>
            <a:miter lim="800000"/>
            <a:headEnd/>
            <a:tailEnd/>
          </a:ln>
          <a:effectLst/>
        </p:spPr>
        <p:txBody>
          <a:bodyPr wrap="none">
            <a:spAutoFit/>
          </a:bodyPr>
          <a:lstStyle/>
          <a:p>
            <a:r>
              <a:rPr lang="en-US" sz="1400"/>
              <a:t>These materials are © 2005 NAME, SCHOOL, all rights reserved.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pPr algn="l"/>
            <a:r>
              <a:rPr lang="en-US" sz="2800"/>
              <a:t>4. The Assessment Activity</a:t>
            </a:r>
          </a:p>
        </p:txBody>
      </p:sp>
      <p:sp>
        <p:nvSpPr>
          <p:cNvPr id="10245" name="Rectangle 5"/>
          <p:cNvSpPr>
            <a:spLocks noGrp="1" noChangeArrowheads="1"/>
          </p:cNvSpPr>
          <p:nvPr>
            <p:ph type="body" sz="half" idx="1"/>
          </p:nvPr>
        </p:nvSpPr>
        <p:spPr/>
        <p:txBody>
          <a:bodyPr/>
          <a:lstStyle/>
          <a:p>
            <a:pPr>
              <a:lnSpc>
                <a:spcPct val="90000"/>
              </a:lnSpc>
              <a:buFontTx/>
              <a:buNone/>
            </a:pPr>
            <a:r>
              <a:rPr lang="en-US" sz="2000"/>
              <a:t>	At this point you may want to create an activity that pulls together what your students have learned about the essential question after using a mix of information resources including these digital essays.  What performance or product will show the extent to which they have reached some important understandings?</a:t>
            </a:r>
          </a:p>
          <a:p>
            <a:pPr>
              <a:lnSpc>
                <a:spcPct val="90000"/>
              </a:lnSpc>
              <a:buFontTx/>
              <a:buNone/>
            </a:pPr>
            <a:endParaRPr lang="en-US" sz="2000"/>
          </a:p>
          <a:p>
            <a:pPr>
              <a:lnSpc>
                <a:spcPct val="90000"/>
              </a:lnSpc>
              <a:buFontTx/>
              <a:buNone/>
            </a:pPr>
            <a:r>
              <a:rPr lang="en-US" sz="2000"/>
              <a:t>	Will it be an essay? A brochure? Etc.</a:t>
            </a:r>
          </a:p>
        </p:txBody>
      </p:sp>
      <p:sp>
        <p:nvSpPr>
          <p:cNvPr id="10246" name="Rectangle 6"/>
          <p:cNvSpPr>
            <a:spLocks noGrp="1" noChangeArrowheads="1"/>
          </p:cNvSpPr>
          <p:nvPr>
            <p:ph sz="half" idx="2"/>
          </p:nvPr>
        </p:nvSpPr>
        <p:spPr/>
        <p:txBody>
          <a:bodyPr/>
          <a:lstStyle/>
          <a:p>
            <a:endParaRPr lang="en-US" sz="2800"/>
          </a:p>
        </p:txBody>
      </p:sp>
      <p:sp>
        <p:nvSpPr>
          <p:cNvPr id="10254" name="Rectangle 14"/>
          <p:cNvSpPr>
            <a:spLocks noChangeArrowheads="1"/>
          </p:cNvSpPr>
          <p:nvPr/>
        </p:nvSpPr>
        <p:spPr bwMode="auto">
          <a:xfrm>
            <a:off x="5627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60848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65420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10257" name="Rectangle 17"/>
          <p:cNvSpPr>
            <a:spLocks noChangeArrowheads="1"/>
          </p:cNvSpPr>
          <p:nvPr/>
        </p:nvSpPr>
        <p:spPr bwMode="auto">
          <a:xfrm>
            <a:off x="7913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74564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6999288" y="271463"/>
            <a:ext cx="468312" cy="490537"/>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FFFFFF"/>
                  </a:outerShdw>
                </a:effectLst>
                <a:hlinkClick r:id="rId7"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8382000" y="33338"/>
            <a:ext cx="762000"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0262" name="Rectangle 22"/>
          <p:cNvSpPr>
            <a:spLocks noChangeArrowheads="1"/>
          </p:cNvSpPr>
          <p:nvPr/>
        </p:nvSpPr>
        <p:spPr bwMode="auto">
          <a:xfrm>
            <a:off x="1905000" y="6553200"/>
            <a:ext cx="5332413" cy="304800"/>
          </a:xfrm>
          <a:prstGeom prst="rect">
            <a:avLst/>
          </a:prstGeom>
          <a:noFill/>
          <a:ln w="9525">
            <a:noFill/>
            <a:miter lim="800000"/>
            <a:headEnd/>
            <a:tailEnd/>
          </a:ln>
          <a:effectLst/>
        </p:spPr>
        <p:txBody>
          <a:bodyPr wrap="none">
            <a:spAutoFit/>
          </a:bodyPr>
          <a:lstStyle/>
          <a:p>
            <a:r>
              <a:rPr lang="en-US" sz="1400"/>
              <a:t>These materials are © 2005 NAME, SCHOOL, all rights reserved.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pPr algn="l"/>
            <a:r>
              <a:rPr lang="en-US" sz="2800"/>
              <a:t>5. Enrichment Activities</a:t>
            </a:r>
          </a:p>
        </p:txBody>
      </p:sp>
      <p:sp>
        <p:nvSpPr>
          <p:cNvPr id="12295" name="Rectangle 7"/>
          <p:cNvSpPr>
            <a:spLocks noGrp="1" noChangeArrowheads="1"/>
          </p:cNvSpPr>
          <p:nvPr>
            <p:ph sz="half" idx="1"/>
          </p:nvPr>
        </p:nvSpPr>
        <p:spPr/>
        <p:txBody>
          <a:bodyPr/>
          <a:lstStyle/>
          <a:p>
            <a:pPr>
              <a:lnSpc>
                <a:spcPct val="90000"/>
              </a:lnSpc>
            </a:pPr>
            <a:endParaRPr lang="en-US" sz="2400"/>
          </a:p>
        </p:txBody>
      </p:sp>
      <p:sp>
        <p:nvSpPr>
          <p:cNvPr id="12296" name="Rectangle 8"/>
          <p:cNvSpPr>
            <a:spLocks noGrp="1" noChangeArrowheads="1"/>
          </p:cNvSpPr>
          <p:nvPr>
            <p:ph type="body" sz="half" idx="2"/>
          </p:nvPr>
        </p:nvSpPr>
        <p:spPr/>
        <p:txBody>
          <a:bodyPr/>
          <a:lstStyle/>
          <a:p>
            <a:pPr>
              <a:lnSpc>
                <a:spcPct val="90000"/>
              </a:lnSpc>
              <a:buFontTx/>
              <a:buNone/>
            </a:pPr>
            <a:r>
              <a:rPr lang="en-US" sz="2000"/>
              <a:t>Here you may provide a brief list of sites you have checked for reading level, interest and value.</a:t>
            </a:r>
          </a:p>
          <a:p>
            <a:pPr>
              <a:lnSpc>
                <a:spcPct val="90000"/>
              </a:lnSpc>
              <a:buFontTx/>
              <a:buNone/>
            </a:pPr>
            <a:endParaRPr lang="en-US" sz="2000"/>
          </a:p>
          <a:p>
            <a:pPr>
              <a:lnSpc>
                <a:spcPct val="90000"/>
              </a:lnSpc>
              <a:buFontTx/>
              <a:buNone/>
            </a:pPr>
            <a:r>
              <a:rPr lang="en-US" sz="2000"/>
              <a:t>	The following are excellent sites about: </a:t>
            </a:r>
          </a:p>
          <a:p>
            <a:pPr>
              <a:lnSpc>
                <a:spcPct val="90000"/>
              </a:lnSpc>
              <a:buFontTx/>
              <a:buNone/>
            </a:pPr>
            <a:endParaRPr lang="en-US" sz="2000"/>
          </a:p>
          <a:p>
            <a:pPr lvl="2">
              <a:lnSpc>
                <a:spcPct val="90000"/>
              </a:lnSpc>
            </a:pPr>
            <a:r>
              <a:rPr lang="en-US" sz="2000"/>
              <a:t>Site One</a:t>
            </a:r>
          </a:p>
          <a:p>
            <a:pPr lvl="2">
              <a:lnSpc>
                <a:spcPct val="90000"/>
              </a:lnSpc>
            </a:pPr>
            <a:r>
              <a:rPr lang="en-US" sz="2000"/>
              <a:t>Site Two</a:t>
            </a:r>
          </a:p>
          <a:p>
            <a:pPr lvl="2">
              <a:lnSpc>
                <a:spcPct val="90000"/>
              </a:lnSpc>
            </a:pPr>
            <a:r>
              <a:rPr lang="en-US" sz="2000"/>
              <a:t>Site Three</a:t>
            </a:r>
          </a:p>
          <a:p>
            <a:pPr lvl="2">
              <a:lnSpc>
                <a:spcPct val="90000"/>
              </a:lnSpc>
            </a:pPr>
            <a:r>
              <a:rPr lang="en-US" sz="2000"/>
              <a:t>Site Four</a:t>
            </a:r>
          </a:p>
          <a:p>
            <a:pPr lvl="2">
              <a:lnSpc>
                <a:spcPct val="90000"/>
              </a:lnSpc>
            </a:pPr>
            <a:r>
              <a:rPr lang="en-US" sz="2000"/>
              <a:t>Site Five</a:t>
            </a:r>
          </a:p>
          <a:p>
            <a:pPr lvl="2">
              <a:lnSpc>
                <a:spcPct val="90000"/>
              </a:lnSpc>
              <a:buFontTx/>
              <a:buNone/>
            </a:pPr>
            <a:endParaRPr lang="en-US" sz="2000"/>
          </a:p>
          <a:p>
            <a:pPr>
              <a:lnSpc>
                <a:spcPct val="90000"/>
              </a:lnSpc>
              <a:buFontTx/>
              <a:buNone/>
            </a:pPr>
            <a:endParaRPr lang="en-US" sz="2400"/>
          </a:p>
        </p:txBody>
      </p:sp>
      <p:sp>
        <p:nvSpPr>
          <p:cNvPr id="12304" name="Rectangle 16"/>
          <p:cNvSpPr>
            <a:spLocks noChangeArrowheads="1"/>
          </p:cNvSpPr>
          <p:nvPr/>
        </p:nvSpPr>
        <p:spPr bwMode="auto">
          <a:xfrm>
            <a:off x="5627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12305" name="Rectangle 17"/>
          <p:cNvSpPr>
            <a:spLocks noChangeArrowheads="1"/>
          </p:cNvSpPr>
          <p:nvPr/>
        </p:nvSpPr>
        <p:spPr bwMode="auto">
          <a:xfrm>
            <a:off x="60848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12306" name="Rectangle 18"/>
          <p:cNvSpPr>
            <a:spLocks noChangeArrowheads="1"/>
          </p:cNvSpPr>
          <p:nvPr/>
        </p:nvSpPr>
        <p:spPr bwMode="auto">
          <a:xfrm>
            <a:off x="65420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12307" name="Rectangle 19"/>
          <p:cNvSpPr>
            <a:spLocks noChangeArrowheads="1"/>
          </p:cNvSpPr>
          <p:nvPr/>
        </p:nvSpPr>
        <p:spPr bwMode="auto">
          <a:xfrm>
            <a:off x="7913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5" action="ppaction://hlinksldjump"/>
              </a:rPr>
              <a:t>6</a:t>
            </a:r>
            <a:endParaRPr lang="en-US" sz="2000" b="1">
              <a:effectLst>
                <a:outerShdw blurRad="38100" dist="38100" dir="2700000" algn="tl">
                  <a:srgbClr val="C0C0C0"/>
                </a:outerShdw>
              </a:effectLst>
            </a:endParaRPr>
          </a:p>
        </p:txBody>
      </p:sp>
      <p:sp>
        <p:nvSpPr>
          <p:cNvPr id="12308" name="Rectangle 20"/>
          <p:cNvSpPr>
            <a:spLocks noChangeArrowheads="1"/>
          </p:cNvSpPr>
          <p:nvPr/>
        </p:nvSpPr>
        <p:spPr bwMode="auto">
          <a:xfrm>
            <a:off x="7456488" y="271463"/>
            <a:ext cx="468312" cy="490537"/>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FFFFFF"/>
                  </a:outerShdw>
                </a:effectLst>
                <a:hlinkClick r:id="rId6" action="ppaction://hlinksldjump"/>
              </a:rPr>
              <a:t>5</a:t>
            </a:r>
            <a:endParaRPr lang="en-US" sz="2000" b="1">
              <a:effectLst>
                <a:outerShdw blurRad="38100" dist="38100" dir="2700000" algn="tl">
                  <a:srgbClr val="FFFFFF"/>
                </a:outerShdw>
              </a:effectLst>
            </a:endParaRPr>
          </a:p>
        </p:txBody>
      </p:sp>
      <p:sp>
        <p:nvSpPr>
          <p:cNvPr id="12309" name="Rectangle 21"/>
          <p:cNvSpPr>
            <a:spLocks noChangeArrowheads="1"/>
          </p:cNvSpPr>
          <p:nvPr/>
        </p:nvSpPr>
        <p:spPr bwMode="auto">
          <a:xfrm>
            <a:off x="69992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12310" name="AutoShape 22"/>
          <p:cNvSpPr>
            <a:spLocks noChangeArrowheads="1"/>
          </p:cNvSpPr>
          <p:nvPr/>
        </p:nvSpPr>
        <p:spPr bwMode="auto">
          <a:xfrm>
            <a:off x="8382000" y="33338"/>
            <a:ext cx="762000"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311" name="Rectangle 23"/>
          <p:cNvSpPr>
            <a:spLocks noChangeArrowheads="1"/>
          </p:cNvSpPr>
          <p:nvPr/>
        </p:nvSpPr>
        <p:spPr bwMode="auto">
          <a:xfrm>
            <a:off x="1905000" y="6553200"/>
            <a:ext cx="5332413" cy="304800"/>
          </a:xfrm>
          <a:prstGeom prst="rect">
            <a:avLst/>
          </a:prstGeom>
          <a:noFill/>
          <a:ln w="9525">
            <a:noFill/>
            <a:miter lim="800000"/>
            <a:headEnd/>
            <a:tailEnd/>
          </a:ln>
          <a:effectLst/>
        </p:spPr>
        <p:txBody>
          <a:bodyPr wrap="none">
            <a:spAutoFit/>
          </a:bodyPr>
          <a:lstStyle/>
          <a:p>
            <a:r>
              <a:rPr lang="en-US" sz="1400"/>
              <a:t>These materials are © 2005 NAME, SCHOOL, all rights reserved.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noFill/>
          <a:ln/>
        </p:spPr>
        <p:txBody>
          <a:bodyPr/>
          <a:lstStyle/>
          <a:p>
            <a:pPr algn="l"/>
            <a:r>
              <a:rPr lang="en-US" sz="2800"/>
              <a:t>6. Teacher Support Materials</a:t>
            </a:r>
          </a:p>
        </p:txBody>
      </p:sp>
      <p:sp>
        <p:nvSpPr>
          <p:cNvPr id="15363" name="Rectangle 3"/>
          <p:cNvSpPr>
            <a:spLocks noGrp="1" noChangeArrowheads="1"/>
          </p:cNvSpPr>
          <p:nvPr>
            <p:ph type="body" sz="half" idx="1"/>
          </p:nvPr>
        </p:nvSpPr>
        <p:spPr/>
        <p:txBody>
          <a:bodyPr/>
          <a:lstStyle/>
          <a:p>
            <a:pPr>
              <a:buFontTx/>
              <a:buNone/>
            </a:pPr>
            <a:r>
              <a:rPr lang="en-US"/>
              <a:t>	In this section you may add helpful hints and instructions for other teachers as well as curriculum standards and learning objectives that the lesson addresses.</a:t>
            </a:r>
          </a:p>
          <a:p>
            <a:pPr>
              <a:buFontTx/>
              <a:buNone/>
            </a:pPr>
            <a:endParaRPr lang="en-US"/>
          </a:p>
        </p:txBody>
      </p:sp>
      <p:sp>
        <p:nvSpPr>
          <p:cNvPr id="15365" name="Rectangle 5"/>
          <p:cNvSpPr>
            <a:spLocks noGrp="1" noChangeArrowheads="1"/>
          </p:cNvSpPr>
          <p:nvPr>
            <p:ph type="body" sz="half" idx="2"/>
          </p:nvPr>
        </p:nvSpPr>
        <p:spPr/>
        <p:txBody>
          <a:bodyPr/>
          <a:lstStyle/>
          <a:p>
            <a:endParaRPr lang="en-US"/>
          </a:p>
        </p:txBody>
      </p:sp>
      <p:sp>
        <p:nvSpPr>
          <p:cNvPr id="15373" name="Rectangle 13"/>
          <p:cNvSpPr>
            <a:spLocks noChangeArrowheads="1"/>
          </p:cNvSpPr>
          <p:nvPr/>
        </p:nvSpPr>
        <p:spPr bwMode="auto">
          <a:xfrm>
            <a:off x="56276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2" action="ppaction://hlinksldjump"/>
              </a:rPr>
              <a:t>1</a:t>
            </a:r>
            <a:endParaRPr lang="en-US" sz="2000" b="1">
              <a:effectLst>
                <a:outerShdw blurRad="38100" dist="38100" dir="2700000" algn="tl">
                  <a:srgbClr val="C0C0C0"/>
                </a:outerShdw>
              </a:effectLst>
            </a:endParaRPr>
          </a:p>
        </p:txBody>
      </p:sp>
      <p:sp>
        <p:nvSpPr>
          <p:cNvPr id="15374" name="Rectangle 14"/>
          <p:cNvSpPr>
            <a:spLocks noChangeArrowheads="1"/>
          </p:cNvSpPr>
          <p:nvPr/>
        </p:nvSpPr>
        <p:spPr bwMode="auto">
          <a:xfrm>
            <a:off x="60848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3" action="ppaction://hlinksldjump"/>
              </a:rPr>
              <a:t>2</a:t>
            </a:r>
            <a:endParaRPr lang="en-US" sz="2000" b="1">
              <a:effectLst>
                <a:outerShdw blurRad="38100" dist="38100" dir="2700000" algn="tl">
                  <a:srgbClr val="C0C0C0"/>
                </a:outerShdw>
              </a:effectLst>
            </a:endParaRPr>
          </a:p>
        </p:txBody>
      </p:sp>
      <p:sp>
        <p:nvSpPr>
          <p:cNvPr id="15375" name="Rectangle 15"/>
          <p:cNvSpPr>
            <a:spLocks noChangeArrowheads="1"/>
          </p:cNvSpPr>
          <p:nvPr/>
        </p:nvSpPr>
        <p:spPr bwMode="auto">
          <a:xfrm>
            <a:off x="65420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4" action="ppaction://hlinksldjump"/>
              </a:rPr>
              <a:t>3</a:t>
            </a:r>
            <a:endParaRPr lang="en-US" sz="2000" b="1">
              <a:effectLst>
                <a:outerShdw blurRad="38100" dist="38100" dir="2700000" algn="tl">
                  <a:srgbClr val="C0C0C0"/>
                </a:outerShdw>
              </a:effectLst>
            </a:endParaRPr>
          </a:p>
        </p:txBody>
      </p:sp>
      <p:sp>
        <p:nvSpPr>
          <p:cNvPr id="15376" name="Rectangle 16"/>
          <p:cNvSpPr>
            <a:spLocks noChangeArrowheads="1"/>
          </p:cNvSpPr>
          <p:nvPr/>
        </p:nvSpPr>
        <p:spPr bwMode="auto">
          <a:xfrm>
            <a:off x="7913688" y="271463"/>
            <a:ext cx="468312" cy="490537"/>
          </a:xfrm>
          <a:prstGeom prst="rect">
            <a:avLst/>
          </a:prstGeom>
          <a:solidFill>
            <a:schemeClr val="folHlink"/>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FFFFFF"/>
                  </a:outerShdw>
                </a:effectLst>
                <a:hlinkClick r:id="rId5" action="ppaction://hlinksldjump"/>
              </a:rPr>
              <a:t>6</a:t>
            </a:r>
            <a:endParaRPr lang="en-US" sz="2000" b="1">
              <a:effectLst>
                <a:outerShdw blurRad="38100" dist="38100" dir="2700000" algn="tl">
                  <a:srgbClr val="FFFFFF"/>
                </a:outerShdw>
              </a:effectLst>
            </a:endParaRPr>
          </a:p>
        </p:txBody>
      </p:sp>
      <p:sp>
        <p:nvSpPr>
          <p:cNvPr id="15377" name="Rectangle 17"/>
          <p:cNvSpPr>
            <a:spLocks noChangeArrowheads="1"/>
          </p:cNvSpPr>
          <p:nvPr/>
        </p:nvSpPr>
        <p:spPr bwMode="auto">
          <a:xfrm>
            <a:off x="74564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15378" name="Rectangle 18"/>
          <p:cNvSpPr>
            <a:spLocks noChangeArrowheads="1"/>
          </p:cNvSpPr>
          <p:nvPr/>
        </p:nvSpPr>
        <p:spPr bwMode="auto">
          <a:xfrm>
            <a:off x="6999288" y="271463"/>
            <a:ext cx="468312" cy="490537"/>
          </a:xfrm>
          <a:prstGeom prst="rect">
            <a:avLst/>
          </a:prstGeom>
          <a:solidFill>
            <a:schemeClr val="bg1"/>
          </a:solidFill>
          <a:ln w="9525">
            <a:solidFill>
              <a:schemeClr val="tx1"/>
            </a:solidFill>
            <a:miter lim="800000"/>
            <a:headEnd/>
            <a:tailEnd/>
          </a:ln>
          <a:effectLst/>
        </p:spPr>
        <p:txBody>
          <a:bodyPr wrap="none" anchor="ctr"/>
          <a:lstStyle/>
          <a:p>
            <a:pPr algn="ct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15380" name="Rectangle 20"/>
          <p:cNvSpPr>
            <a:spLocks noChangeArrowheads="1"/>
          </p:cNvSpPr>
          <p:nvPr/>
        </p:nvSpPr>
        <p:spPr bwMode="auto">
          <a:xfrm>
            <a:off x="1905000" y="6553200"/>
            <a:ext cx="5332413" cy="304800"/>
          </a:xfrm>
          <a:prstGeom prst="rect">
            <a:avLst/>
          </a:prstGeom>
          <a:noFill/>
          <a:ln w="9525">
            <a:noFill/>
            <a:miter lim="800000"/>
            <a:headEnd/>
            <a:tailEnd/>
          </a:ln>
          <a:effectLst/>
        </p:spPr>
        <p:txBody>
          <a:bodyPr wrap="none">
            <a:spAutoFit/>
          </a:bodyPr>
          <a:lstStyle/>
          <a:p>
            <a:r>
              <a:rPr lang="en-US" sz="1400"/>
              <a:t>These materials are © 2005 NAME, SCHOOL, all rights reserved.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TotalTime>
  <Words>262</Words>
  <Application>Microsoft PowerPoint</Application>
  <PresentationFormat>On-screen Show (4:3)</PresentationFormat>
  <Paragraphs>83</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Default Design</vt:lpstr>
      <vt:lpstr>1. The Question</vt:lpstr>
      <vt:lpstr>2. Information Sources</vt:lpstr>
      <vt:lpstr>3. The Student Activity</vt:lpstr>
      <vt:lpstr>4. The Assessment Activity</vt:lpstr>
      <vt:lpstr>5. Enrichment Activities</vt:lpstr>
      <vt:lpstr>6. Teacher Support Materials</vt:lpstr>
    </vt:vector>
  </TitlesOfParts>
  <Company>Cattaraugus-Allegany BOCES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admin</cp:lastModifiedBy>
  <cp:revision>7</cp:revision>
  <dcterms:created xsi:type="dcterms:W3CDTF">2005-02-12T14:43:18Z</dcterms:created>
  <dcterms:modified xsi:type="dcterms:W3CDTF">2013-05-23T15:43:26Z</dcterms:modified>
</cp:coreProperties>
</file>